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80" r:id="rId4"/>
    <p:sldId id="277" r:id="rId5"/>
    <p:sldId id="278" r:id="rId6"/>
    <p:sldId id="273" r:id="rId7"/>
    <p:sldId id="274" r:id="rId8"/>
    <p:sldId id="275" r:id="rId9"/>
    <p:sldId id="257" r:id="rId10"/>
    <p:sldId id="272" r:id="rId11"/>
    <p:sldId id="269" r:id="rId12"/>
    <p:sldId id="271" r:id="rId13"/>
    <p:sldId id="270" r:id="rId14"/>
    <p:sldId id="279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0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00" y="114"/>
      </p:cViewPr>
      <p:guideLst>
        <p:guide orient="horz" pos="2160"/>
        <p:guide pos="60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D4F8-3565-4E2F-BDC6-146766D28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539E30-9588-422A-ABCE-1299E9661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2D71D-6978-403A-BBEA-AAD633CD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E17A-A28C-4CBF-BF42-E4C8EFCB8FE2}" type="datetimeFigureOut">
              <a:rPr lang="nl-NL" smtClean="0"/>
              <a:t>22-07-21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57500-0775-4127-B92B-E7639112B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500F5-73F6-4ECB-928A-E89E9787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A11A-BF43-4051-AFB9-1792DA58E34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4250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425C-8954-465B-AB7E-92BE6D0D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0AF8E-09F7-4D91-915F-F9FDB9A51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7F451-E109-42CF-AD40-6883FD9EC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E17A-A28C-4CBF-BF42-E4C8EFCB8FE2}" type="datetimeFigureOut">
              <a:rPr lang="nl-NL" smtClean="0"/>
              <a:t>22-07-21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0C685-3840-443A-9C77-78BABE588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CA4DC-8EA4-4B52-92B8-7C656159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A11A-BF43-4051-AFB9-1792DA58E34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1515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632889-BC3E-456A-B394-A4AA8C78C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08E325-215E-4A83-9C27-CD47EEC21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25EDA-1783-4671-AC8A-A188418A8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E17A-A28C-4CBF-BF42-E4C8EFCB8FE2}" type="datetimeFigureOut">
              <a:rPr lang="nl-NL" smtClean="0"/>
              <a:t>22-07-21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78222-3500-4364-9DBA-10BB75B5A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F04E1-FCD5-41F7-98C3-434307DB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A11A-BF43-4051-AFB9-1792DA58E34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9777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F478-1991-48F5-9EA1-744508F2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1920-3344-4119-82F0-9B3ABD0C5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E4567-26B7-44BF-82CE-0279B359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E17A-A28C-4CBF-BF42-E4C8EFCB8FE2}" type="datetimeFigureOut">
              <a:rPr lang="nl-NL" smtClean="0"/>
              <a:t>22-07-21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9A605-1AB3-402A-932F-D532AC66B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D79A7-7157-4FC9-AEC2-A9E47744E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A11A-BF43-4051-AFB9-1792DA58E34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350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F04D-B1C7-4E4A-8108-416FF5E86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39C08-E6E9-43DE-B618-AA7B44F6C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D18A2-5C9D-4A57-BADC-AA84905F0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E17A-A28C-4CBF-BF42-E4C8EFCB8FE2}" type="datetimeFigureOut">
              <a:rPr lang="nl-NL" smtClean="0"/>
              <a:t>22-07-21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6A812-3559-476D-903A-2A8BDD326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9BC42-0887-414B-ABDB-D51D2C2C6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A11A-BF43-4051-AFB9-1792DA58E34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870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C2CD6-A5D0-4BA6-A102-258BE461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C5000-96CA-4572-B024-80BE8250B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BDF4C-59B5-470D-AE24-372481863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1ACB5-60E2-43D3-A117-62CFD8E6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E17A-A28C-4CBF-BF42-E4C8EFCB8FE2}" type="datetimeFigureOut">
              <a:rPr lang="nl-NL" smtClean="0"/>
              <a:t>22-07-21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E7EC6-6363-409A-9151-9893A32F8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AA294-DEB3-4C0D-93AE-71A8F9D0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A11A-BF43-4051-AFB9-1792DA58E34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410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21B3-56F9-4450-99E7-A89627215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D266E-BD01-43D2-80A2-1176AD201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2E13A-C958-44E8-8D1F-BCD444E66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8D16D-D218-4F73-BD28-923C65B71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8C483B-31B9-4F13-BB16-7D0D84BB01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DC8DF1-FD53-4E73-93BA-6308C8B7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E17A-A28C-4CBF-BF42-E4C8EFCB8FE2}" type="datetimeFigureOut">
              <a:rPr lang="nl-NL" smtClean="0"/>
              <a:t>22-07-21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600786-F600-4D0A-BC68-5F945AE6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A2673C-A758-4825-AF40-DBDE9B531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A11A-BF43-4051-AFB9-1792DA58E34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8531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7DFF-0E26-400D-95C8-DEBEA87E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00A797-E3D4-4012-9412-2BF8A0AB8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E17A-A28C-4CBF-BF42-E4C8EFCB8FE2}" type="datetimeFigureOut">
              <a:rPr lang="nl-NL" smtClean="0"/>
              <a:t>22-07-21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4EDDF8-3127-456E-822B-20226873C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28335-6227-4386-B91D-20B37F2E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A11A-BF43-4051-AFB9-1792DA58E34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9989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7784B3-1374-4CDE-8B96-09773D48B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E17A-A28C-4CBF-BF42-E4C8EFCB8FE2}" type="datetimeFigureOut">
              <a:rPr lang="nl-NL" smtClean="0"/>
              <a:t>22-07-21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C5816-4E33-4DA9-9E46-6BE6FA6BE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5C545-C08F-410C-9B6F-2ED60478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A11A-BF43-4051-AFB9-1792DA58E34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7994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2639E-A442-4304-BC1B-46592B3EF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68EFD-FB1C-4A2D-B8D4-D7DDF7AA0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FEF74B-9DBB-4B13-8219-45130C6BB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3D987-A54C-4095-81A3-3D221605C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E17A-A28C-4CBF-BF42-E4C8EFCB8FE2}" type="datetimeFigureOut">
              <a:rPr lang="nl-NL" smtClean="0"/>
              <a:t>22-07-21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1DABB-9E87-4B9C-BFE2-BECEE7E95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1FC7E-7E5F-4572-9A0C-C6710404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A11A-BF43-4051-AFB9-1792DA58E34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2078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D8C6-B44A-4F05-891C-A49C3EDB5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738E6-6E50-46E3-9F2F-E429DFB64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9496A-D9D0-45AB-A019-69C84123C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D8399-8796-4642-9F22-E7D5CCC7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E17A-A28C-4CBF-BF42-E4C8EFCB8FE2}" type="datetimeFigureOut">
              <a:rPr lang="nl-NL" smtClean="0"/>
              <a:t>22-07-21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68FFBE-205D-48D6-A2CD-37047F79F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97392-CAD9-4A20-A39E-62047952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A11A-BF43-4051-AFB9-1792DA58E34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A14C14-7C97-48AB-8F1B-E12125619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B3D62-CCA5-46C3-994D-CCD2869D0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21C14-B60B-423E-94AA-2A3F64A17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7E17A-A28C-4CBF-BF42-E4C8EFCB8FE2}" type="datetimeFigureOut">
              <a:rPr lang="nl-NL" smtClean="0"/>
              <a:t>22-07-21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88993-8EED-407B-A8EB-7D8F03C528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8073E-50F3-4F0D-964F-C5D3B8386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2A11A-BF43-4051-AFB9-1792DA58E34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148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29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blankers/QTLworkshop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D87A-D006-48D6-B59F-35D31AA3E5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QTL workshop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1FD9C-FF31-42A2-A968-A840F5D63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23 July 2021</a:t>
            </a:r>
          </a:p>
          <a:p>
            <a:r>
              <a:rPr lang="en-US" dirty="0"/>
              <a:t>Thomas Blankers</a:t>
            </a:r>
          </a:p>
          <a:p>
            <a:r>
              <a:rPr lang="en-US" dirty="0" err="1"/>
              <a:t>t.blankers</a:t>
            </a:r>
            <a:r>
              <a:rPr lang="en-US" dirty="0"/>
              <a:t>&lt;at&gt;uva.nl</a:t>
            </a:r>
            <a:endParaRPr lang="nl-NL" dirty="0"/>
          </a:p>
        </p:txBody>
      </p:sp>
      <p:pic>
        <p:nvPicPr>
          <p:cNvPr id="4" name="Picture 2" descr="Image result for uva ibed">
            <a:extLst>
              <a:ext uri="{FF2B5EF4-FFF2-40B4-BE49-F238E27FC236}">
                <a16:creationId xmlns:a16="http://schemas.microsoft.com/office/drawing/2014/main" id="{F30544B7-652F-473D-BA0A-2A58D052C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20" y="1052137"/>
            <a:ext cx="1018908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universiteit van amsterdam">
            <a:extLst>
              <a:ext uri="{FF2B5EF4-FFF2-40B4-BE49-F238E27FC236}">
                <a16:creationId xmlns:a16="http://schemas.microsoft.com/office/drawing/2014/main" id="{654DC42A-0F78-4C98-89A5-DC56322D6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4539" y="-335983"/>
            <a:ext cx="2333625" cy="175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BED-EPB logo">
            <a:extLst>
              <a:ext uri="{FF2B5EF4-FFF2-40B4-BE49-F238E27FC236}">
                <a16:creationId xmlns:a16="http://schemas.microsoft.com/office/drawing/2014/main" id="{9AEB8C70-2B6D-46F6-8468-688B2859D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89" y="1851786"/>
            <a:ext cx="1034770" cy="100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AC817E-11C4-4B40-A47C-208CB1D76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6095" y="96341"/>
            <a:ext cx="1993900" cy="1853903"/>
          </a:xfrm>
          <a:prstGeom prst="rect">
            <a:avLst/>
          </a:prstGeom>
        </p:spPr>
      </p:pic>
      <p:pic>
        <p:nvPicPr>
          <p:cNvPr id="9" name="Shape 233">
            <a:extLst>
              <a:ext uri="{FF2B5EF4-FFF2-40B4-BE49-F238E27FC236}">
                <a16:creationId xmlns:a16="http://schemas.microsoft.com/office/drawing/2014/main" id="{ED20BCB5-165F-471C-AF67-82E23FE5BE3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23368" y="4227104"/>
            <a:ext cx="1995835" cy="198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20CA0E-AE46-41F2-9126-415B786D02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3368" y="2131602"/>
            <a:ext cx="1993900" cy="191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80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4631A-3A34-49AC-B4E2-987113EF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Cross design</a:t>
            </a:r>
            <a:endParaRPr lang="nl-NL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32D26EA-71A4-488F-8A9E-924406B07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4150" y="1828298"/>
            <a:ext cx="7010901" cy="4767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43F98C-9956-49B7-ABA2-C8CBBDEE12A9}"/>
              </a:ext>
            </a:extLst>
          </p:cNvPr>
          <p:cNvSpPr txBox="1"/>
          <p:nvPr/>
        </p:nvSpPr>
        <p:spPr>
          <a:xfrm>
            <a:off x="3185160" y="3097292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Backcross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A26A7-D75D-4A6E-9F80-F2E10DEF7598}"/>
              </a:ext>
            </a:extLst>
          </p:cNvPr>
          <p:cNvSpPr txBox="1"/>
          <p:nvPr/>
        </p:nvSpPr>
        <p:spPr>
          <a:xfrm>
            <a:off x="7795260" y="3097292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F2 cross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3567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kstvak 35">
            <a:extLst>
              <a:ext uri="{FF2B5EF4-FFF2-40B4-BE49-F238E27FC236}">
                <a16:creationId xmlns:a16="http://schemas.microsoft.com/office/drawing/2014/main" id="{9B27541B-BB1F-421D-88CA-5A3F2CBC8C11}"/>
              </a:ext>
            </a:extLst>
          </p:cNvPr>
          <p:cNvSpPr txBox="1"/>
          <p:nvPr/>
        </p:nvSpPr>
        <p:spPr>
          <a:xfrm>
            <a:off x="2208107" y="1645717"/>
            <a:ext cx="7774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Frequency of </a:t>
            </a:r>
            <a:r>
              <a:rPr lang="en-US" u="sng" dirty="0">
                <a:latin typeface="Palatino Linotype" panose="02040502050505030304" pitchFamily="18" charset="0"/>
              </a:rPr>
              <a:t>recombination</a:t>
            </a:r>
            <a:r>
              <a:rPr lang="en-US" dirty="0">
                <a:latin typeface="Palatino Linotype" panose="02040502050505030304" pitchFamily="18" charset="0"/>
              </a:rPr>
              <a:t> events among genetic markers in the mapping  give measure of </a:t>
            </a:r>
            <a:r>
              <a:rPr lang="en-US" u="sng" dirty="0">
                <a:latin typeface="Palatino Linotype" panose="02040502050505030304" pitchFamily="18" charset="0"/>
              </a:rPr>
              <a:t>genetic distance:</a:t>
            </a:r>
          </a:p>
        </p:txBody>
      </p:sp>
      <p:sp>
        <p:nvSpPr>
          <p:cNvPr id="32" name="CustomShape 3">
            <a:extLst>
              <a:ext uri="{FF2B5EF4-FFF2-40B4-BE49-F238E27FC236}">
                <a16:creationId xmlns:a16="http://schemas.microsoft.com/office/drawing/2014/main" id="{0A9AF02C-CB93-4B69-8210-26D993AD832D}"/>
              </a:ext>
            </a:extLst>
          </p:cNvPr>
          <p:cNvSpPr/>
          <p:nvPr/>
        </p:nvSpPr>
        <p:spPr>
          <a:xfrm rot="5400000">
            <a:off x="8095082" y="4045470"/>
            <a:ext cx="1924467" cy="6915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Palatino Linotype"/>
              </a:rPr>
              <a:t>position in </a:t>
            </a:r>
            <a:r>
              <a:rPr lang="en-US" sz="2000" dirty="0" err="1">
                <a:solidFill>
                  <a:srgbClr val="000000"/>
                </a:solidFill>
                <a:latin typeface="Palatino Linotype"/>
              </a:rPr>
              <a:t>cM</a:t>
            </a:r>
            <a:endParaRPr dirty="0"/>
          </a:p>
        </p:txBody>
      </p:sp>
      <p:pic>
        <p:nvPicPr>
          <p:cNvPr id="34" name="Afbeelding 38">
            <a:extLst>
              <a:ext uri="{FF2B5EF4-FFF2-40B4-BE49-F238E27FC236}">
                <a16:creationId xmlns:a16="http://schemas.microsoft.com/office/drawing/2014/main" id="{DA357AE4-5A88-48A1-A493-2F575078E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63243" y="4141633"/>
            <a:ext cx="3556297" cy="3669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8FE4DCD-0FF8-4192-87CC-E61891E6D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3401" y="2711330"/>
            <a:ext cx="6221866" cy="3359808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EABF58C0-FD72-438F-A7C8-0218766E4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Linkage map construction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9181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5">
            <a:extLst>
              <a:ext uri="{FF2B5EF4-FFF2-40B4-BE49-F238E27FC236}">
                <a16:creationId xmlns:a16="http://schemas.microsoft.com/office/drawing/2014/main" id="{35563E74-A9E9-463F-8969-CC07940DB15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487192" y="2065728"/>
            <a:ext cx="4397425" cy="4364529"/>
          </a:xfrm>
          <a:prstGeom prst="rect">
            <a:avLst/>
          </a:prstGeom>
          <a:ln>
            <a:noFill/>
          </a:ln>
        </p:spPr>
      </p:pic>
      <p:sp>
        <p:nvSpPr>
          <p:cNvPr id="11" name="CustomShape 4">
            <a:extLst>
              <a:ext uri="{FF2B5EF4-FFF2-40B4-BE49-F238E27FC236}">
                <a16:creationId xmlns:a16="http://schemas.microsoft.com/office/drawing/2014/main" id="{D509EE20-CCA0-4A3D-A2A7-3AF136765E17}"/>
              </a:ext>
            </a:extLst>
          </p:cNvPr>
          <p:cNvSpPr/>
          <p:nvPr/>
        </p:nvSpPr>
        <p:spPr>
          <a:xfrm>
            <a:off x="9300019" y="2930996"/>
            <a:ext cx="45719" cy="3244097"/>
          </a:xfrm>
          <a:prstGeom prst="straightConnector1">
            <a:avLst/>
          </a:prstGeom>
          <a:noFill/>
          <a:ln w="5724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5D238CE4-3651-4748-92E2-1AA5AC6E3A48}"/>
              </a:ext>
            </a:extLst>
          </p:cNvPr>
          <p:cNvSpPr/>
          <p:nvPr/>
        </p:nvSpPr>
        <p:spPr>
          <a:xfrm>
            <a:off x="8926120" y="2553323"/>
            <a:ext cx="1422802" cy="7760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Palatino Linotype"/>
              </a:rPr>
              <a:t>slow</a:t>
            </a:r>
            <a:endParaRPr dirty="0"/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FE3A3F6D-9466-4654-9B47-E4CBEFE38EA8}"/>
              </a:ext>
            </a:extLst>
          </p:cNvPr>
          <p:cNvSpPr/>
          <p:nvPr/>
        </p:nvSpPr>
        <p:spPr>
          <a:xfrm>
            <a:off x="9086911" y="6175093"/>
            <a:ext cx="1164762" cy="7760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Palatino Linotype"/>
              </a:rPr>
              <a:t>fast</a:t>
            </a:r>
            <a:endParaRPr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238D9A9D-8B0F-4046-A72A-35C196EBF82E}"/>
              </a:ext>
            </a:extLst>
          </p:cNvPr>
          <p:cNvSpPr/>
          <p:nvPr/>
        </p:nvSpPr>
        <p:spPr>
          <a:xfrm>
            <a:off x="2021003" y="2626196"/>
            <a:ext cx="800681" cy="304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92A2CF-EA43-44C1-82BB-6532B505E9EA}"/>
              </a:ext>
            </a:extLst>
          </p:cNvPr>
          <p:cNvSpPr/>
          <p:nvPr/>
        </p:nvSpPr>
        <p:spPr>
          <a:xfrm>
            <a:off x="2021003" y="2930996"/>
            <a:ext cx="800681" cy="304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D2BADD95-72B4-43B4-890E-1B604DCC6CAC}"/>
              </a:ext>
            </a:extLst>
          </p:cNvPr>
          <p:cNvSpPr/>
          <p:nvPr/>
        </p:nvSpPr>
        <p:spPr>
          <a:xfrm>
            <a:off x="2021003" y="3235796"/>
            <a:ext cx="800681" cy="3046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stomShape 5">
            <a:extLst>
              <a:ext uri="{FF2B5EF4-FFF2-40B4-BE49-F238E27FC236}">
                <a16:creationId xmlns:a16="http://schemas.microsoft.com/office/drawing/2014/main" id="{918EAE1F-4421-4C17-9E84-BD990BC074AC}"/>
              </a:ext>
            </a:extLst>
          </p:cNvPr>
          <p:cNvSpPr/>
          <p:nvPr/>
        </p:nvSpPr>
        <p:spPr>
          <a:xfrm>
            <a:off x="1573364" y="2550853"/>
            <a:ext cx="1422802" cy="7760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Palatino Linotype"/>
              </a:rPr>
              <a:t>AA</a:t>
            </a:r>
            <a:endParaRPr sz="1200" dirty="0"/>
          </a:p>
        </p:txBody>
      </p:sp>
      <p:sp>
        <p:nvSpPr>
          <p:cNvPr id="22" name="CustomShape 5">
            <a:extLst>
              <a:ext uri="{FF2B5EF4-FFF2-40B4-BE49-F238E27FC236}">
                <a16:creationId xmlns:a16="http://schemas.microsoft.com/office/drawing/2014/main" id="{C529FC09-F6B1-4EC3-9C26-6B71ABC9A3F8}"/>
              </a:ext>
            </a:extLst>
          </p:cNvPr>
          <p:cNvSpPr/>
          <p:nvPr/>
        </p:nvSpPr>
        <p:spPr>
          <a:xfrm>
            <a:off x="1574084" y="2856697"/>
            <a:ext cx="1422802" cy="7760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Palatino Linotype"/>
              </a:rPr>
              <a:t>AB</a:t>
            </a:r>
            <a:endParaRPr dirty="0"/>
          </a:p>
        </p:txBody>
      </p:sp>
      <p:sp>
        <p:nvSpPr>
          <p:cNvPr id="23" name="CustomShape 5">
            <a:extLst>
              <a:ext uri="{FF2B5EF4-FFF2-40B4-BE49-F238E27FC236}">
                <a16:creationId xmlns:a16="http://schemas.microsoft.com/office/drawing/2014/main" id="{C0525C93-6414-45E9-A467-9B67858D3108}"/>
              </a:ext>
            </a:extLst>
          </p:cNvPr>
          <p:cNvSpPr/>
          <p:nvPr/>
        </p:nvSpPr>
        <p:spPr>
          <a:xfrm>
            <a:off x="1587224" y="3162541"/>
            <a:ext cx="1422802" cy="7760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Palatino Linotype"/>
              </a:rPr>
              <a:t>BB</a:t>
            </a:r>
            <a:endParaRPr sz="1200" dirty="0"/>
          </a:p>
        </p:txBody>
      </p:sp>
      <p:pic>
        <p:nvPicPr>
          <p:cNvPr id="24" name="Afbeelding 167">
            <a:extLst>
              <a:ext uri="{FF2B5EF4-FFF2-40B4-BE49-F238E27FC236}">
                <a16:creationId xmlns:a16="http://schemas.microsoft.com/office/drawing/2014/main" id="{73162D09-9534-4D24-83DA-372854C55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8432" y="2603481"/>
            <a:ext cx="485925" cy="318890"/>
          </a:xfrm>
          <a:prstGeom prst="rect">
            <a:avLst/>
          </a:prstGeom>
        </p:spPr>
      </p:pic>
      <p:pic>
        <p:nvPicPr>
          <p:cNvPr id="25" name="Afbeelding 164">
            <a:extLst>
              <a:ext uri="{FF2B5EF4-FFF2-40B4-BE49-F238E27FC236}">
                <a16:creationId xmlns:a16="http://schemas.microsoft.com/office/drawing/2014/main" id="{1E54E798-62DA-4AAD-AC4C-05B41BE5D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82253" y="6270317"/>
            <a:ext cx="670224" cy="319880"/>
          </a:xfrm>
          <a:prstGeom prst="rect">
            <a:avLst/>
          </a:prstGeom>
        </p:spPr>
      </p:pic>
      <p:sp>
        <p:nvSpPr>
          <p:cNvPr id="26" name="CustomShape 5">
            <a:extLst>
              <a:ext uri="{FF2B5EF4-FFF2-40B4-BE49-F238E27FC236}">
                <a16:creationId xmlns:a16="http://schemas.microsoft.com/office/drawing/2014/main" id="{6E831E25-CA58-445B-B6EE-475095A44FCF}"/>
              </a:ext>
            </a:extLst>
          </p:cNvPr>
          <p:cNvSpPr/>
          <p:nvPr/>
        </p:nvSpPr>
        <p:spPr>
          <a:xfrm>
            <a:off x="4724976" y="1571172"/>
            <a:ext cx="3540498" cy="7760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Palatino Linotype"/>
              </a:rPr>
              <a:t>linkage group</a:t>
            </a:r>
            <a:endParaRPr dirty="0"/>
          </a:p>
        </p:txBody>
      </p:sp>
      <p:sp>
        <p:nvSpPr>
          <p:cNvPr id="27" name="CustomShape 5">
            <a:extLst>
              <a:ext uri="{FF2B5EF4-FFF2-40B4-BE49-F238E27FC236}">
                <a16:creationId xmlns:a16="http://schemas.microsoft.com/office/drawing/2014/main" id="{7B3B1193-D3EB-479B-995B-4DE7CC53287E}"/>
              </a:ext>
            </a:extLst>
          </p:cNvPr>
          <p:cNvSpPr/>
          <p:nvPr/>
        </p:nvSpPr>
        <p:spPr>
          <a:xfrm>
            <a:off x="1765472" y="2143192"/>
            <a:ext cx="1347821" cy="7760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Palatino Linotype"/>
              </a:rPr>
              <a:t>Genotype</a:t>
            </a:r>
            <a:endParaRPr b="1" dirty="0"/>
          </a:p>
        </p:txBody>
      </p:sp>
      <p:sp>
        <p:nvSpPr>
          <p:cNvPr id="28" name="CustomShape 5">
            <a:extLst>
              <a:ext uri="{FF2B5EF4-FFF2-40B4-BE49-F238E27FC236}">
                <a16:creationId xmlns:a16="http://schemas.microsoft.com/office/drawing/2014/main" id="{79581315-918C-4EED-B4A0-32414CB43BF1}"/>
              </a:ext>
            </a:extLst>
          </p:cNvPr>
          <p:cNvSpPr/>
          <p:nvPr/>
        </p:nvSpPr>
        <p:spPr>
          <a:xfrm>
            <a:off x="8995790" y="1931271"/>
            <a:ext cx="3540498" cy="7760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Palatino Linotype"/>
              </a:rPr>
              <a:t>Phenotype</a:t>
            </a:r>
            <a:endParaRPr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188864-05EB-4365-80DE-E68E6A0E555B}"/>
              </a:ext>
            </a:extLst>
          </p:cNvPr>
          <p:cNvCxnSpPr>
            <a:cxnSpLocks/>
          </p:cNvCxnSpPr>
          <p:nvPr/>
        </p:nvCxnSpPr>
        <p:spPr>
          <a:xfrm flipH="1" flipV="1">
            <a:off x="3637805" y="2347245"/>
            <a:ext cx="26192" cy="30784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F3AF9B-57EE-428D-A2A8-6A759D447228}"/>
              </a:ext>
            </a:extLst>
          </p:cNvPr>
          <p:cNvCxnSpPr>
            <a:cxnSpLocks/>
          </p:cNvCxnSpPr>
          <p:nvPr/>
        </p:nvCxnSpPr>
        <p:spPr>
          <a:xfrm>
            <a:off x="3698051" y="2347245"/>
            <a:ext cx="228477" cy="30784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BB7D45-583C-4B48-ADF3-2456BB1B36D3}"/>
              </a:ext>
            </a:extLst>
          </p:cNvPr>
          <p:cNvCxnSpPr>
            <a:cxnSpLocks/>
          </p:cNvCxnSpPr>
          <p:nvPr/>
        </p:nvCxnSpPr>
        <p:spPr>
          <a:xfrm>
            <a:off x="3885935" y="2347245"/>
            <a:ext cx="390520" cy="30784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B3A6DD6-ACA2-4261-B342-955B84647B58}"/>
              </a:ext>
            </a:extLst>
          </p:cNvPr>
          <p:cNvCxnSpPr>
            <a:cxnSpLocks/>
          </p:cNvCxnSpPr>
          <p:nvPr/>
        </p:nvCxnSpPr>
        <p:spPr>
          <a:xfrm>
            <a:off x="4436251" y="2347245"/>
            <a:ext cx="174966" cy="30784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936099-EC4B-4D4D-B24A-5932B628B178}"/>
              </a:ext>
            </a:extLst>
          </p:cNvPr>
          <p:cNvCxnSpPr>
            <a:cxnSpLocks/>
          </p:cNvCxnSpPr>
          <p:nvPr/>
        </p:nvCxnSpPr>
        <p:spPr>
          <a:xfrm>
            <a:off x="4816963" y="2347245"/>
            <a:ext cx="99806" cy="30784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C140EF2-20FF-4148-B2A5-88F76F55EE59}"/>
              </a:ext>
            </a:extLst>
          </p:cNvPr>
          <p:cNvCxnSpPr>
            <a:cxnSpLocks/>
          </p:cNvCxnSpPr>
          <p:nvPr/>
        </p:nvCxnSpPr>
        <p:spPr>
          <a:xfrm flipH="1">
            <a:off x="5276751" y="2347245"/>
            <a:ext cx="71396" cy="30784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868A7A8-5D2E-43FF-BFB0-BBD65516E8D0}"/>
              </a:ext>
            </a:extLst>
          </p:cNvPr>
          <p:cNvCxnSpPr>
            <a:cxnSpLocks/>
          </p:cNvCxnSpPr>
          <p:nvPr/>
        </p:nvCxnSpPr>
        <p:spPr>
          <a:xfrm>
            <a:off x="5498458" y="2347245"/>
            <a:ext cx="74547" cy="30784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271870D-B34B-4A8C-92C5-6377E5A2BFA9}"/>
              </a:ext>
            </a:extLst>
          </p:cNvPr>
          <p:cNvCxnSpPr>
            <a:cxnSpLocks/>
          </p:cNvCxnSpPr>
          <p:nvPr/>
        </p:nvCxnSpPr>
        <p:spPr>
          <a:xfrm>
            <a:off x="5778751" y="2347245"/>
            <a:ext cx="79407" cy="30784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C0A43B9-7588-4114-A432-F3108F43E412}"/>
              </a:ext>
            </a:extLst>
          </p:cNvPr>
          <p:cNvCxnSpPr>
            <a:cxnSpLocks/>
          </p:cNvCxnSpPr>
          <p:nvPr/>
        </p:nvCxnSpPr>
        <p:spPr>
          <a:xfrm>
            <a:off x="6019398" y="2347245"/>
            <a:ext cx="138365" cy="30784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76DFB8D-E3C7-4618-99A3-C8B26156889A}"/>
              </a:ext>
            </a:extLst>
          </p:cNvPr>
          <p:cNvCxnSpPr>
            <a:cxnSpLocks/>
          </p:cNvCxnSpPr>
          <p:nvPr/>
        </p:nvCxnSpPr>
        <p:spPr>
          <a:xfrm>
            <a:off x="6157763" y="2347245"/>
            <a:ext cx="316856" cy="30784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B354628-4E63-4F83-B0DC-5C083A2C33D4}"/>
              </a:ext>
            </a:extLst>
          </p:cNvPr>
          <p:cNvCxnSpPr>
            <a:cxnSpLocks/>
          </p:cNvCxnSpPr>
          <p:nvPr/>
        </p:nvCxnSpPr>
        <p:spPr>
          <a:xfrm>
            <a:off x="6345647" y="2347245"/>
            <a:ext cx="442704" cy="30784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CAE0578-2E1E-44D1-8724-958EA229534A}"/>
              </a:ext>
            </a:extLst>
          </p:cNvPr>
          <p:cNvCxnSpPr>
            <a:cxnSpLocks/>
          </p:cNvCxnSpPr>
          <p:nvPr/>
        </p:nvCxnSpPr>
        <p:spPr>
          <a:xfrm>
            <a:off x="6885864" y="2347245"/>
            <a:ext cx="195176" cy="30784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4AC1F50-7C97-4D94-A97E-7B1F49143097}"/>
              </a:ext>
            </a:extLst>
          </p:cNvPr>
          <p:cNvCxnSpPr>
            <a:cxnSpLocks/>
          </p:cNvCxnSpPr>
          <p:nvPr/>
        </p:nvCxnSpPr>
        <p:spPr>
          <a:xfrm>
            <a:off x="7173178" y="2347245"/>
            <a:ext cx="253255" cy="30784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571C528-3F30-48E2-B9AD-420EE6E89341}"/>
              </a:ext>
            </a:extLst>
          </p:cNvPr>
          <p:cNvCxnSpPr>
            <a:cxnSpLocks/>
          </p:cNvCxnSpPr>
          <p:nvPr/>
        </p:nvCxnSpPr>
        <p:spPr>
          <a:xfrm flipH="1">
            <a:off x="7713747" y="2347245"/>
            <a:ext cx="16292" cy="30784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itle 1">
            <a:extLst>
              <a:ext uri="{FF2B5EF4-FFF2-40B4-BE49-F238E27FC236}">
                <a16:creationId xmlns:a16="http://schemas.microsoft.com/office/drawing/2014/main" id="{26238033-BE61-462F-A099-02C75D50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Matching genotypes and phenotypes</a:t>
            </a:r>
            <a:endParaRPr lang="nl-NL" dirty="0"/>
          </a:p>
        </p:txBody>
      </p:sp>
      <p:sp>
        <p:nvSpPr>
          <p:cNvPr id="92" name="CustomShape 5">
            <a:extLst>
              <a:ext uri="{FF2B5EF4-FFF2-40B4-BE49-F238E27FC236}">
                <a16:creationId xmlns:a16="http://schemas.microsoft.com/office/drawing/2014/main" id="{F706583B-283F-4423-BDB6-D7A27E864252}"/>
              </a:ext>
            </a:extLst>
          </p:cNvPr>
          <p:cNvSpPr/>
          <p:nvPr/>
        </p:nvSpPr>
        <p:spPr>
          <a:xfrm>
            <a:off x="3820232" y="6450143"/>
            <a:ext cx="3540498" cy="7760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Palatino Linotype"/>
              </a:rPr>
              <a:t>Individual genotypes per marker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9412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5">
            <a:extLst>
              <a:ext uri="{FF2B5EF4-FFF2-40B4-BE49-F238E27FC236}">
                <a16:creationId xmlns:a16="http://schemas.microsoft.com/office/drawing/2014/main" id="{35563E74-A9E9-463F-8969-CC07940DB15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027066" y="1535938"/>
            <a:ext cx="2208600" cy="2223000"/>
          </a:xfrm>
          <a:prstGeom prst="rect">
            <a:avLst/>
          </a:prstGeom>
          <a:ln>
            <a:noFill/>
          </a:ln>
        </p:spPr>
      </p:pic>
      <p:pic>
        <p:nvPicPr>
          <p:cNvPr id="8" name="Afbeelding 10">
            <a:extLst>
              <a:ext uri="{FF2B5EF4-FFF2-40B4-BE49-F238E27FC236}">
                <a16:creationId xmlns:a16="http://schemas.microsoft.com/office/drawing/2014/main" id="{9C0F9B41-5375-45FC-8DBD-777A0C54D1A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50866" y="4328968"/>
            <a:ext cx="2208600" cy="1711080"/>
          </a:xfrm>
          <a:prstGeom prst="rect">
            <a:avLst/>
          </a:prstGeom>
          <a:ln>
            <a:noFill/>
          </a:ln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0EE045F-6581-4157-B86D-BE622C172CE1}"/>
              </a:ext>
            </a:extLst>
          </p:cNvPr>
          <p:cNvSpPr/>
          <p:nvPr/>
        </p:nvSpPr>
        <p:spPr>
          <a:xfrm rot="16200000">
            <a:off x="2260876" y="4958910"/>
            <a:ext cx="22320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Palatino Linotype"/>
              </a:rPr>
              <a:t>log of odds (LOD)</a:t>
            </a:r>
            <a:endParaRPr dirty="0"/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D509EE20-CCA0-4A3D-A2A7-3AF136765E17}"/>
              </a:ext>
            </a:extLst>
          </p:cNvPr>
          <p:cNvSpPr/>
          <p:nvPr/>
        </p:nvSpPr>
        <p:spPr>
          <a:xfrm>
            <a:off x="6436906" y="1867498"/>
            <a:ext cx="360" cy="1891800"/>
          </a:xfrm>
          <a:prstGeom prst="straightConnector1">
            <a:avLst/>
          </a:prstGeom>
          <a:noFill/>
          <a:ln w="5724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5D238CE4-3651-4748-92E2-1AA5AC6E3A48}"/>
              </a:ext>
            </a:extLst>
          </p:cNvPr>
          <p:cNvSpPr/>
          <p:nvPr/>
        </p:nvSpPr>
        <p:spPr>
          <a:xfrm>
            <a:off x="6530760" y="1767331"/>
            <a:ext cx="714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Palatino Linotype"/>
              </a:rPr>
              <a:t>slow</a:t>
            </a:r>
            <a:endParaRPr dirty="0"/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FE3A3F6D-9466-4654-9B47-E4CBEFE38EA8}"/>
              </a:ext>
            </a:extLst>
          </p:cNvPr>
          <p:cNvSpPr/>
          <p:nvPr/>
        </p:nvSpPr>
        <p:spPr>
          <a:xfrm>
            <a:off x="6530760" y="3471536"/>
            <a:ext cx="585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Palatino Linotype"/>
              </a:rPr>
              <a:t>fast</a:t>
            </a:r>
            <a:endParaRPr/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C62B9452-AF2C-4DD7-ACD1-34C9156D9D41}"/>
              </a:ext>
            </a:extLst>
          </p:cNvPr>
          <p:cNvSpPr/>
          <p:nvPr/>
        </p:nvSpPr>
        <p:spPr>
          <a:xfrm>
            <a:off x="4281256" y="6211012"/>
            <a:ext cx="22320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Palatino Linotype"/>
              </a:rPr>
              <a:t>position in </a:t>
            </a:r>
            <a:r>
              <a:rPr lang="en-US" sz="2000" dirty="0" err="1">
                <a:solidFill>
                  <a:srgbClr val="000000"/>
                </a:solidFill>
                <a:latin typeface="Palatino Linotype"/>
              </a:rPr>
              <a:t>cM</a:t>
            </a:r>
            <a:endParaRPr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C36FBC7B-888F-4401-9F2B-07F50878CF30}"/>
              </a:ext>
            </a:extLst>
          </p:cNvPr>
          <p:cNvCxnSpPr>
            <a:cxnSpLocks/>
          </p:cNvCxnSpPr>
          <p:nvPr/>
        </p:nvCxnSpPr>
        <p:spPr>
          <a:xfrm flipV="1">
            <a:off x="4042763" y="5156369"/>
            <a:ext cx="2664143" cy="606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238D9A9D-8B0F-4046-A72A-35C196EBF82E}"/>
              </a:ext>
            </a:extLst>
          </p:cNvPr>
          <p:cNvSpPr/>
          <p:nvPr/>
        </p:nvSpPr>
        <p:spPr>
          <a:xfrm>
            <a:off x="3489745" y="1864860"/>
            <a:ext cx="402141" cy="155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92A2CF-EA43-44C1-82BB-6532B505E9EA}"/>
              </a:ext>
            </a:extLst>
          </p:cNvPr>
          <p:cNvSpPr/>
          <p:nvPr/>
        </p:nvSpPr>
        <p:spPr>
          <a:xfrm>
            <a:off x="3489745" y="2169660"/>
            <a:ext cx="402141" cy="155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D2BADD95-72B4-43B4-890E-1B604DCC6CAC}"/>
              </a:ext>
            </a:extLst>
          </p:cNvPr>
          <p:cNvSpPr/>
          <p:nvPr/>
        </p:nvSpPr>
        <p:spPr>
          <a:xfrm>
            <a:off x="3489745" y="2474460"/>
            <a:ext cx="402141" cy="1551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stomShape 5">
            <a:extLst>
              <a:ext uri="{FF2B5EF4-FFF2-40B4-BE49-F238E27FC236}">
                <a16:creationId xmlns:a16="http://schemas.microsoft.com/office/drawing/2014/main" id="{918EAE1F-4421-4C17-9E84-BD990BC074AC}"/>
              </a:ext>
            </a:extLst>
          </p:cNvPr>
          <p:cNvSpPr/>
          <p:nvPr/>
        </p:nvSpPr>
        <p:spPr>
          <a:xfrm>
            <a:off x="3042106" y="1789518"/>
            <a:ext cx="714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Palatino Linotype"/>
              </a:rPr>
              <a:t>AA</a:t>
            </a:r>
            <a:endParaRPr sz="1200" dirty="0"/>
          </a:p>
        </p:txBody>
      </p:sp>
      <p:sp>
        <p:nvSpPr>
          <p:cNvPr id="22" name="CustomShape 5">
            <a:extLst>
              <a:ext uri="{FF2B5EF4-FFF2-40B4-BE49-F238E27FC236}">
                <a16:creationId xmlns:a16="http://schemas.microsoft.com/office/drawing/2014/main" id="{C529FC09-F6B1-4EC3-9C26-6B71ABC9A3F8}"/>
              </a:ext>
            </a:extLst>
          </p:cNvPr>
          <p:cNvSpPr/>
          <p:nvPr/>
        </p:nvSpPr>
        <p:spPr>
          <a:xfrm>
            <a:off x="3042826" y="2095362"/>
            <a:ext cx="714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Palatino Linotype"/>
              </a:rPr>
              <a:t>AB</a:t>
            </a:r>
            <a:endParaRPr dirty="0"/>
          </a:p>
        </p:txBody>
      </p:sp>
      <p:sp>
        <p:nvSpPr>
          <p:cNvPr id="23" name="CustomShape 5">
            <a:extLst>
              <a:ext uri="{FF2B5EF4-FFF2-40B4-BE49-F238E27FC236}">
                <a16:creationId xmlns:a16="http://schemas.microsoft.com/office/drawing/2014/main" id="{C0525C93-6414-45E9-A467-9B67858D3108}"/>
              </a:ext>
            </a:extLst>
          </p:cNvPr>
          <p:cNvSpPr/>
          <p:nvPr/>
        </p:nvSpPr>
        <p:spPr>
          <a:xfrm>
            <a:off x="3055966" y="2401206"/>
            <a:ext cx="714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Palatino Linotype"/>
              </a:rPr>
              <a:t>BB</a:t>
            </a:r>
            <a:endParaRPr sz="1200" dirty="0"/>
          </a:p>
        </p:txBody>
      </p:sp>
      <p:pic>
        <p:nvPicPr>
          <p:cNvPr id="24" name="Afbeelding 167">
            <a:extLst>
              <a:ext uri="{FF2B5EF4-FFF2-40B4-BE49-F238E27FC236}">
                <a16:creationId xmlns:a16="http://schemas.microsoft.com/office/drawing/2014/main" id="{73162D09-9534-4D24-83DA-372854C55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1665" y="1914851"/>
            <a:ext cx="244055" cy="160162"/>
          </a:xfrm>
          <a:prstGeom prst="rect">
            <a:avLst/>
          </a:prstGeom>
        </p:spPr>
      </p:pic>
      <p:pic>
        <p:nvPicPr>
          <p:cNvPr id="25" name="Afbeelding 164">
            <a:extLst>
              <a:ext uri="{FF2B5EF4-FFF2-40B4-BE49-F238E27FC236}">
                <a16:creationId xmlns:a16="http://schemas.microsoft.com/office/drawing/2014/main" id="{1E54E798-62DA-4AAD-AC4C-05B41BE5D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6102" y="3566759"/>
            <a:ext cx="336619" cy="160659"/>
          </a:xfrm>
          <a:prstGeom prst="rect">
            <a:avLst/>
          </a:prstGeom>
        </p:spPr>
      </p:pic>
      <p:sp>
        <p:nvSpPr>
          <p:cNvPr id="27" name="CustomShape 5">
            <a:extLst>
              <a:ext uri="{FF2B5EF4-FFF2-40B4-BE49-F238E27FC236}">
                <a16:creationId xmlns:a16="http://schemas.microsoft.com/office/drawing/2014/main" id="{7B3B1193-D3EB-479B-995B-4DE7CC53287E}"/>
              </a:ext>
            </a:extLst>
          </p:cNvPr>
          <p:cNvSpPr/>
          <p:nvPr/>
        </p:nvSpPr>
        <p:spPr>
          <a:xfrm>
            <a:off x="2666001" y="1375164"/>
            <a:ext cx="177821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Palatino Linotype"/>
              </a:rPr>
              <a:t>genotypes</a:t>
            </a:r>
            <a:endParaRPr dirty="0"/>
          </a:p>
        </p:txBody>
      </p:sp>
      <p:sp>
        <p:nvSpPr>
          <p:cNvPr id="28" name="CustomShape 5">
            <a:extLst>
              <a:ext uri="{FF2B5EF4-FFF2-40B4-BE49-F238E27FC236}">
                <a16:creationId xmlns:a16="http://schemas.microsoft.com/office/drawing/2014/main" id="{79581315-918C-4EED-B4A0-32414CB43BF1}"/>
              </a:ext>
            </a:extLst>
          </p:cNvPr>
          <p:cNvSpPr/>
          <p:nvPr/>
        </p:nvSpPr>
        <p:spPr>
          <a:xfrm>
            <a:off x="6505306" y="1372051"/>
            <a:ext cx="177821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Palatino Linotype"/>
              </a:rPr>
              <a:t>phenotypes</a:t>
            </a:r>
            <a:endParaRPr dirty="0"/>
          </a:p>
        </p:txBody>
      </p:sp>
      <p:sp>
        <p:nvSpPr>
          <p:cNvPr id="37" name="Vrije vorm: vorm 36">
            <a:extLst>
              <a:ext uri="{FF2B5EF4-FFF2-40B4-BE49-F238E27FC236}">
                <a16:creationId xmlns:a16="http://schemas.microsoft.com/office/drawing/2014/main" id="{6ED96F28-9350-4D06-9FEB-6F3080947ACD}"/>
              </a:ext>
            </a:extLst>
          </p:cNvPr>
          <p:cNvSpPr/>
          <p:nvPr/>
        </p:nvSpPr>
        <p:spPr>
          <a:xfrm rot="14623742">
            <a:off x="6092504" y="2804347"/>
            <a:ext cx="2311463" cy="1918730"/>
          </a:xfrm>
          <a:custGeom>
            <a:avLst/>
            <a:gdLst>
              <a:gd name="connsiteX0" fmla="*/ 0 w 6074228"/>
              <a:gd name="connsiteY0" fmla="*/ 0 h 1918730"/>
              <a:gd name="connsiteX1" fmla="*/ 1399592 w 6074228"/>
              <a:gd name="connsiteY1" fmla="*/ 1875453 h 1918730"/>
              <a:gd name="connsiteX2" fmla="*/ 6074228 w 6074228"/>
              <a:gd name="connsiteY2" fmla="*/ 1362269 h 1918730"/>
              <a:gd name="connsiteX3" fmla="*/ 6074228 w 6074228"/>
              <a:gd name="connsiteY3" fmla="*/ 1362269 h 19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4228" h="1918730">
                <a:moveTo>
                  <a:pt x="0" y="0"/>
                </a:moveTo>
                <a:cubicBezTo>
                  <a:pt x="193610" y="824204"/>
                  <a:pt x="387221" y="1648408"/>
                  <a:pt x="1399592" y="1875453"/>
                </a:cubicBezTo>
                <a:cubicBezTo>
                  <a:pt x="2411963" y="2102498"/>
                  <a:pt x="6074228" y="1362269"/>
                  <a:pt x="6074228" y="1362269"/>
                </a:cubicBezTo>
                <a:lnTo>
                  <a:pt x="6074228" y="1362269"/>
                </a:lnTo>
              </a:path>
            </a:pathLst>
          </a:cu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3561D5CA-8C95-4AD0-AC65-7B5AC653B6DA}"/>
              </a:ext>
            </a:extLst>
          </p:cNvPr>
          <p:cNvSpPr txBox="1"/>
          <p:nvPr/>
        </p:nvSpPr>
        <p:spPr>
          <a:xfrm>
            <a:off x="6577788" y="5327011"/>
            <a:ext cx="3368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Palatino Linotype" panose="02040502050505030304" pitchFamily="18" charset="0"/>
              </a:rPr>
              <a:t>Association</a:t>
            </a:r>
            <a:r>
              <a:rPr lang="en-US" dirty="0">
                <a:latin typeface="Palatino Linotype" panose="02040502050505030304" pitchFamily="18" charset="0"/>
              </a:rPr>
              <a:t> between </a:t>
            </a:r>
            <a:r>
              <a:rPr lang="en-US" b="1" dirty="0">
                <a:latin typeface="Palatino Linotype" panose="02040502050505030304" pitchFamily="18" charset="0"/>
              </a:rPr>
              <a:t>genotypic</a:t>
            </a:r>
            <a:r>
              <a:rPr lang="en-US" dirty="0">
                <a:latin typeface="Palatino Linotype" panose="02040502050505030304" pitchFamily="18" charset="0"/>
              </a:rPr>
              <a:t> and </a:t>
            </a:r>
            <a:r>
              <a:rPr lang="en-US" b="1" dirty="0">
                <a:latin typeface="Palatino Linotype" panose="02040502050505030304" pitchFamily="18" charset="0"/>
              </a:rPr>
              <a:t>phenotypic</a:t>
            </a:r>
            <a:r>
              <a:rPr lang="en-US" dirty="0">
                <a:latin typeface="Palatino Linotype" panose="02040502050505030304" pitchFamily="18" charset="0"/>
              </a:rPr>
              <a:t> segregation give measure of </a:t>
            </a:r>
            <a:r>
              <a:rPr lang="en-US" u="sng" dirty="0">
                <a:latin typeface="Palatino Linotype" panose="02040502050505030304" pitchFamily="18" charset="0"/>
              </a:rPr>
              <a:t>correlation strength</a:t>
            </a: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E5932FC4-1330-4567-9912-27E46DC0E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2572" y="6040048"/>
            <a:ext cx="2333625" cy="20955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AD05D4A5-D067-4612-A5B4-00520CD3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QTL mapping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7793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041E-44D3-4C38-94BD-C977DE79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Tutorial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75AC2-347D-4FB8-8D55-0D202A53C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5" y="1431974"/>
            <a:ext cx="7341062" cy="463554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F0C36B-0E4C-46B7-BE1A-E1E761F92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811" y="1574078"/>
            <a:ext cx="488518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You’ll find the tutorial notebook, associated files and this presentation at</a:t>
            </a:r>
          </a:p>
          <a:p>
            <a:pPr marL="0" indent="0">
              <a:buNone/>
            </a:pPr>
            <a:endParaRPr lang="en-US" sz="1600" dirty="0">
              <a:hlinkClick r:id="rId3"/>
            </a:endParaRPr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https://github.com/thomasblankers/QTLworkshop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900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0854E-7FD6-4037-B172-D1360A8F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QTL analysis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0385B-A863-4031-8FF5-94D2AF7A4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Identification of the genetic loci that underlie differences in a quantitative trait between two “parental” lines</a:t>
            </a:r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377394-4C59-4417-9DFB-FE1E59759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8" y="3226271"/>
            <a:ext cx="3125791" cy="207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156831-0FB3-4B29-8624-780C9A9C8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994" y="3137768"/>
            <a:ext cx="3937083" cy="2326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2267B8-C511-4B63-8CB3-9B136A30380B}"/>
              </a:ext>
            </a:extLst>
          </p:cNvPr>
          <p:cNvSpPr txBox="1"/>
          <p:nvPr/>
        </p:nvSpPr>
        <p:spPr>
          <a:xfrm>
            <a:off x="4260416" y="5460380"/>
            <a:ext cx="2552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Jiggins</a:t>
            </a:r>
            <a:r>
              <a:rPr lang="en-US" sz="1200" dirty="0"/>
              <a:t> et al. Phil. Trans. Roy Soc. 2008</a:t>
            </a:r>
            <a:endParaRPr lang="nl-NL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82496-CCD3-4CA9-8432-EA8CB7B92487}"/>
              </a:ext>
            </a:extLst>
          </p:cNvPr>
          <p:cNvSpPr txBox="1"/>
          <p:nvPr/>
        </p:nvSpPr>
        <p:spPr>
          <a:xfrm>
            <a:off x="8551681" y="5466295"/>
            <a:ext cx="1966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Nodzak</a:t>
            </a:r>
            <a:r>
              <a:rPr lang="en-US" sz="1200" dirty="0"/>
              <a:t>. </a:t>
            </a:r>
            <a:r>
              <a:rPr lang="en-US" sz="1200" dirty="0" err="1"/>
              <a:t>eQTL</a:t>
            </a:r>
            <a:r>
              <a:rPr lang="en-US" sz="1200" dirty="0"/>
              <a:t> Analysis. 2019</a:t>
            </a:r>
            <a:endParaRPr lang="nl-NL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9B5D6D-BBFE-40C4-92DA-05A415A8E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690" y="3226271"/>
            <a:ext cx="3808496" cy="18595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B50029-8AF9-4B9C-8D2E-739EBF976CBD}"/>
              </a:ext>
            </a:extLst>
          </p:cNvPr>
          <p:cNvSpPr txBox="1"/>
          <p:nvPr/>
        </p:nvSpPr>
        <p:spPr>
          <a:xfrm>
            <a:off x="1381073" y="5463943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Wikipedia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95806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0854E-7FD6-4037-B172-D1360A8F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QTL analysis?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0385B-A863-4031-8FF5-94D2AF7A4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Genetic Architecture</a:t>
            </a:r>
          </a:p>
          <a:p>
            <a:pPr lvl="1"/>
            <a:r>
              <a:rPr lang="en-US" dirty="0"/>
              <a:t>Large versus small effect loci</a:t>
            </a:r>
          </a:p>
          <a:p>
            <a:pPr lvl="1"/>
            <a:r>
              <a:rPr lang="en-US" dirty="0"/>
              <a:t>Distribution of loci across the genome</a:t>
            </a:r>
          </a:p>
          <a:p>
            <a:pPr lvl="1"/>
            <a:r>
              <a:rPr lang="en-US" dirty="0"/>
              <a:t>Interactions among loci</a:t>
            </a:r>
          </a:p>
        </p:txBody>
      </p:sp>
    </p:spTree>
    <p:extLst>
      <p:ext uri="{BB962C8B-B14F-4D97-AF65-F5344CB8AC3E}">
        <p14:creationId xmlns:p14="http://schemas.microsoft.com/office/powerpoint/2010/main" val="1362138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0854E-7FD6-4037-B172-D1360A8F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QTL analysis?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0385B-A863-4031-8FF5-94D2AF7A4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Genetic Architecture</a:t>
            </a:r>
          </a:p>
          <a:p>
            <a:pPr lvl="1"/>
            <a:r>
              <a:rPr lang="en-US" dirty="0"/>
              <a:t>Large versus small effect loci</a:t>
            </a:r>
          </a:p>
          <a:p>
            <a:pPr lvl="1"/>
            <a:r>
              <a:rPr lang="en-US" dirty="0"/>
              <a:t>Distribution of loci across the genome</a:t>
            </a:r>
          </a:p>
          <a:p>
            <a:pPr lvl="1"/>
            <a:r>
              <a:rPr lang="en-US" dirty="0"/>
              <a:t>Interactions among loci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Candidate Genes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8510806-E5E1-4CF1-9310-3F40B2886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8737" y="3801979"/>
            <a:ext cx="7970931" cy="26908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8AE87F-65FE-4DE1-8E3C-B68EBCD1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391" y="4062760"/>
            <a:ext cx="1106069" cy="86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3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0854E-7FD6-4037-B172-D1360A8F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 we need?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0385B-A863-4031-8FF5-94D2AF7A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6303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Organisms that can be reared in the lab, parental lines that can interbreed under lab conditions</a:t>
            </a:r>
          </a:p>
          <a:p>
            <a:endParaRPr lang="en-US" dirty="0"/>
          </a:p>
          <a:p>
            <a:r>
              <a:rPr lang="en-US" dirty="0"/>
              <a:t>Quantitative, heritable phenotypes that have diverged between the parental lines</a:t>
            </a:r>
          </a:p>
          <a:p>
            <a:pPr lvl="1"/>
            <a:r>
              <a:rPr lang="en-US" dirty="0"/>
              <a:t>Lower heritability means lower QTL effect size means higher sample size needed to detect QTL</a:t>
            </a:r>
          </a:p>
          <a:p>
            <a:pPr lvl="1"/>
            <a:r>
              <a:rPr lang="en-US" dirty="0"/>
              <a:t>Less phenotypic divergence means lower QTL effect size means higher sample size needed to detect QTL</a:t>
            </a:r>
          </a:p>
          <a:p>
            <a:endParaRPr lang="en-US" dirty="0"/>
          </a:p>
          <a:p>
            <a:r>
              <a:rPr lang="en-US" dirty="0"/>
              <a:t>Genotypic markers (e.g. SNPs)</a:t>
            </a:r>
          </a:p>
          <a:p>
            <a:endParaRPr lang="en-US" dirty="0"/>
          </a:p>
          <a:p>
            <a:r>
              <a:rPr lang="en-US" dirty="0"/>
              <a:t>Recombination</a:t>
            </a:r>
          </a:p>
          <a:p>
            <a:pPr lvl="1"/>
            <a:r>
              <a:rPr lang="en-US" dirty="0"/>
              <a:t>With </a:t>
            </a:r>
            <a:r>
              <a:rPr lang="en-US" dirty="0" err="1"/>
              <a:t>achiasmatic</a:t>
            </a:r>
            <a:r>
              <a:rPr lang="en-US" dirty="0"/>
              <a:t> meiosis (e.g. in Drosophila males or Lepidopteran females) QTL can only be detected at the level of chromosomes</a:t>
            </a:r>
          </a:p>
        </p:txBody>
      </p:sp>
    </p:spTree>
    <p:extLst>
      <p:ext uri="{BB962C8B-B14F-4D97-AF65-F5344CB8AC3E}">
        <p14:creationId xmlns:p14="http://schemas.microsoft.com/office/powerpoint/2010/main" val="94010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4631A-3A34-49AC-B4E2-987113EF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Cross design</a:t>
            </a:r>
            <a:endParaRPr lang="nl-NL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B8BFA13-D6B3-4C0B-B747-8E7E64EA8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4150" y="1828299"/>
            <a:ext cx="7010901" cy="47674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FAF1B1-522A-4CD3-923E-1D01A70AA7B8}"/>
              </a:ext>
            </a:extLst>
          </p:cNvPr>
          <p:cNvSpPr/>
          <p:nvPr/>
        </p:nvSpPr>
        <p:spPr>
          <a:xfrm>
            <a:off x="1259305" y="3176337"/>
            <a:ext cx="9376611" cy="3681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7453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4631A-3A34-49AC-B4E2-987113EF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Cross design</a:t>
            </a:r>
            <a:endParaRPr lang="nl-NL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B8BFA13-D6B3-4C0B-B747-8E7E64EA8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4150" y="1828299"/>
            <a:ext cx="7010901" cy="47674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FAF1B1-522A-4CD3-923E-1D01A70AA7B8}"/>
              </a:ext>
            </a:extLst>
          </p:cNvPr>
          <p:cNvSpPr/>
          <p:nvPr/>
        </p:nvSpPr>
        <p:spPr>
          <a:xfrm>
            <a:off x="1259305" y="3176337"/>
            <a:ext cx="9376611" cy="3681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A68C849-BB98-4F2F-9BFF-B01EF2261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6740" y="3479532"/>
            <a:ext cx="578519" cy="130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12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4631A-3A34-49AC-B4E2-987113EF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Cross design</a:t>
            </a:r>
            <a:endParaRPr lang="nl-NL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B8BFA13-D6B3-4C0B-B747-8E7E64EA8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4150" y="1828299"/>
            <a:ext cx="7010901" cy="47674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FAF1B1-522A-4CD3-923E-1D01A70AA7B8}"/>
              </a:ext>
            </a:extLst>
          </p:cNvPr>
          <p:cNvSpPr/>
          <p:nvPr/>
        </p:nvSpPr>
        <p:spPr>
          <a:xfrm>
            <a:off x="1259305" y="3176337"/>
            <a:ext cx="9376611" cy="3681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524F4D-93FA-489E-946C-1A53F3F0F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6739" y="3479532"/>
            <a:ext cx="578519" cy="130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03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4631A-3A34-49AC-B4E2-987113EF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Cross design</a:t>
            </a:r>
            <a:endParaRPr lang="nl-NL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CECF137-15FD-4FA4-98CD-8E5D21B5D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4150" y="1828298"/>
            <a:ext cx="7010901" cy="47674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7A0A9-C4EF-4AA5-83F0-8ED9D2B22EFF}"/>
              </a:ext>
            </a:extLst>
          </p:cNvPr>
          <p:cNvSpPr/>
          <p:nvPr/>
        </p:nvSpPr>
        <p:spPr>
          <a:xfrm>
            <a:off x="1259305" y="5242560"/>
            <a:ext cx="9376611" cy="161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E03A2-6518-493D-B88D-2934D7480418}"/>
              </a:ext>
            </a:extLst>
          </p:cNvPr>
          <p:cNvSpPr txBox="1"/>
          <p:nvPr/>
        </p:nvSpPr>
        <p:spPr>
          <a:xfrm>
            <a:off x="3185160" y="3097292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Backcross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F7EC86-B67A-4BE3-B54F-D9DD13BAEAB3}"/>
              </a:ext>
            </a:extLst>
          </p:cNvPr>
          <p:cNvSpPr txBox="1"/>
          <p:nvPr/>
        </p:nvSpPr>
        <p:spPr>
          <a:xfrm>
            <a:off x="7795260" y="3097292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F2 cross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0008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304</Words>
  <Application>Microsoft Office PowerPoint</Application>
  <PresentationFormat>Widescreen</PresentationFormat>
  <Paragraphs>70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Palatino Linotype</vt:lpstr>
      <vt:lpstr>Office Theme</vt:lpstr>
      <vt:lpstr>QTL workshop</vt:lpstr>
      <vt:lpstr>What is QTL analysis</vt:lpstr>
      <vt:lpstr>Why QTL analysis?</vt:lpstr>
      <vt:lpstr>Why QTL analysis?</vt:lpstr>
      <vt:lpstr>What do we need?</vt:lpstr>
      <vt:lpstr>Cross design</vt:lpstr>
      <vt:lpstr>Cross design</vt:lpstr>
      <vt:lpstr>Cross design</vt:lpstr>
      <vt:lpstr>Cross design</vt:lpstr>
      <vt:lpstr>Cross design</vt:lpstr>
      <vt:lpstr>Linkage map construction</vt:lpstr>
      <vt:lpstr>Matching genotypes and phenotypes</vt:lpstr>
      <vt:lpstr>QTL mapping</vt:lpstr>
      <vt:lpstr>Tutorial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Blankers</dc:creator>
  <cp:lastModifiedBy>Thomas Blankers</cp:lastModifiedBy>
  <cp:revision>16</cp:revision>
  <dcterms:created xsi:type="dcterms:W3CDTF">2021-07-20T10:07:43Z</dcterms:created>
  <dcterms:modified xsi:type="dcterms:W3CDTF">2021-07-22T17:30:41Z</dcterms:modified>
</cp:coreProperties>
</file>